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80" r:id="rId5"/>
    <p:sldId id="279" r:id="rId6"/>
    <p:sldId id="265" r:id="rId7"/>
    <p:sldId id="257" r:id="rId8"/>
    <p:sldId id="260" r:id="rId9"/>
    <p:sldId id="275" r:id="rId10"/>
    <p:sldId id="261" r:id="rId11"/>
    <p:sldId id="281" r:id="rId12"/>
    <p:sldId id="282" r:id="rId13"/>
    <p:sldId id="283" r:id="rId14"/>
    <p:sldId id="272" r:id="rId15"/>
    <p:sldId id="284" r:id="rId16"/>
    <p:sldId id="285" r:id="rId17"/>
    <p:sldId id="270" r:id="rId18"/>
    <p:sldId id="27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3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30CB89-B116-1D4B-8AD1-C133BD4A21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4966"/>
            <a:ext cx="7530353" cy="1154162"/>
          </a:xfrm>
        </p:spPr>
        <p:txBody>
          <a:bodyPr rIns="182880" bIns="0" anchor="b" anchorCtr="0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title in title or sentence case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1FABA2-FABA-3440-A94D-5A89C703D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702135"/>
            <a:ext cx="10896600" cy="517065"/>
          </a:xfrm>
        </p:spPr>
        <p:txBody>
          <a:bodyPr bIns="0" anchor="b" anchorCtr="0"/>
          <a:lstStyle>
            <a:lvl1pPr marL="0" indent="0">
              <a:buNone/>
              <a:defRPr sz="3400" b="1"/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1FABA2-FABA-3440-A94D-5A89C703D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702135"/>
            <a:ext cx="10896600" cy="517065"/>
          </a:xfrm>
        </p:spPr>
        <p:txBody>
          <a:bodyPr bIns="0" anchor="b" anchorCtr="0"/>
          <a:lstStyle>
            <a:lvl1pPr marL="0" indent="0">
              <a:buNone/>
              <a:defRPr sz="3400" b="1"/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1FABA2-FABA-3440-A94D-5A89C703D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702135"/>
            <a:ext cx="10896600" cy="517065"/>
          </a:xfrm>
        </p:spPr>
        <p:txBody>
          <a:bodyPr bIns="0" anchor="b" anchorCtr="0"/>
          <a:lstStyle>
            <a:lvl1pPr marL="0" indent="0">
              <a:buNone/>
              <a:defRPr sz="3400" b="1"/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AAC151D-07AB-FC47-91C2-71EF7D893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02135"/>
            <a:ext cx="10896600" cy="517065"/>
          </a:xfrm>
        </p:spPr>
        <p:txBody>
          <a:bodyPr bIns="0" anchor="b" anchorCtr="0"/>
          <a:lstStyle>
            <a:lvl1pPr marL="0" indent="0">
              <a:buNone/>
              <a:defRPr sz="3400" b="1"/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287AC25-0100-3142-B34F-E0142B8FC6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02135"/>
            <a:ext cx="10896600" cy="517065"/>
          </a:xfrm>
        </p:spPr>
        <p:txBody>
          <a:bodyPr bIns="0" anchor="b" anchorCtr="0"/>
          <a:lstStyle>
            <a:lvl1pPr marL="0" indent="0">
              <a:buNone/>
              <a:defRPr sz="3400" b="1"/>
            </a:lvl1pPr>
          </a:lstStyle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D868577-B206-C94D-AA90-90C71CB8A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03CA24-9885-1040-8F44-442885BF8E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3128918"/>
            <a:ext cx="9080500" cy="600164"/>
          </a:xfrm>
        </p:spPr>
        <p:txBody>
          <a:bodyPr bIns="0" anchor="ctr" anchorCtr="0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CE6318-1546-554F-A308-60C8843C8DB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60293" y="2696639"/>
            <a:ext cx="7531100" cy="845214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ln>
                  <a:solidFill>
                    <a:schemeClr val="tx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Personality 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Spectrum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Analysis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B5C4A-EAF8-114A-868F-898656D89852}"/>
              </a:ext>
            </a:extLst>
          </p:cNvPr>
          <p:cNvSpPr/>
          <p:nvPr/>
        </p:nvSpPr>
        <p:spPr>
          <a:xfrm>
            <a:off x="195885" y="5120226"/>
            <a:ext cx="61125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  <a:latin typeface="Bradley Hand" pitchFamily="2" charset="77"/>
                <a:ea typeface="Baskerville" panose="02020502070401020303" pitchFamily="18" charset="0"/>
              </a:rPr>
              <a:t>- Shivesh Menon &amp; Shivam Srivastav</a:t>
            </a:r>
            <a:endParaRPr lang="en-US" sz="2800" b="0" cap="none" spc="0" dirty="0">
              <a:ln w="0"/>
              <a:solidFill>
                <a:schemeClr val="accent5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946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C849-110A-8C40-A70B-B680B975E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288" y="581566"/>
            <a:ext cx="5014805" cy="378565"/>
          </a:xfrm>
        </p:spPr>
        <p:txBody>
          <a:bodyPr/>
          <a:lstStyle/>
          <a:p>
            <a:pPr algn="ctr"/>
            <a:r>
              <a:rPr lang="en-US" sz="2400" dirty="0"/>
              <a:t>Thinking - Feeling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2729BA-DC95-4D57-AC22-48E64231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6" y="1209995"/>
            <a:ext cx="5014805" cy="401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F804C8-B38B-4DD5-BCC0-EE56F957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26" y="1275194"/>
            <a:ext cx="5014805" cy="39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094431-2386-499F-86E8-CBBFE45CCEF7}"/>
              </a:ext>
            </a:extLst>
          </p:cNvPr>
          <p:cNvSpPr txBox="1">
            <a:spLocks/>
          </p:cNvSpPr>
          <p:nvPr/>
        </p:nvSpPr>
        <p:spPr>
          <a:xfrm>
            <a:off x="6516888" y="581567"/>
            <a:ext cx="5014805" cy="3785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400" dirty="0"/>
              <a:t>Judging – Perceiving	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5DB394-B459-409C-B4FF-D6217589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8" y="5394090"/>
            <a:ext cx="4421080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 Forest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0.6505309903847688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XG Boost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0.8316424829591473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Logistic Regression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0.8549851417229574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8D70CD-C897-4C23-8182-F1E5834D4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906" y="5394090"/>
            <a:ext cx="4046768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 Forest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0.6041489271230315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XG Boost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0.8029388873315302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Logistic Regression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0.7983285315438972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26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C849-110A-8C40-A70B-B680B975E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5689" y="138014"/>
            <a:ext cx="10896600" cy="517065"/>
          </a:xfrm>
        </p:spPr>
        <p:txBody>
          <a:bodyPr/>
          <a:lstStyle/>
          <a:p>
            <a:r>
              <a:rPr lang="en-US" dirty="0"/>
              <a:t>Machine Learning Models – Accuracy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EEBCA-DD91-403B-BF21-BDA00237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54" y="1272967"/>
            <a:ext cx="8336722" cy="47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4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C849-110A-8C40-A70B-B680B975E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2878" y="205446"/>
            <a:ext cx="6667316" cy="433965"/>
          </a:xfrm>
        </p:spPr>
        <p:txBody>
          <a:bodyPr/>
          <a:lstStyle/>
          <a:p>
            <a:r>
              <a:rPr lang="en-US" sz="2800" dirty="0"/>
              <a:t>16 personality type classification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472289-9301-4F0A-9FBA-B8DE8812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1" y="3596550"/>
            <a:ext cx="4882719" cy="310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D6F366-552E-4446-9432-BA2AC38D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0" y="3596550"/>
            <a:ext cx="4882718" cy="310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31A52D2-97CA-4DD2-A95E-C05CFA93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62" y="504346"/>
            <a:ext cx="5007005" cy="291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3472289-9301-4F0A-9FBA-B8DE8812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1" y="3596550"/>
            <a:ext cx="4882719" cy="310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D6F366-552E-4446-9432-BA2AC38D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0" y="3596550"/>
            <a:ext cx="4882718" cy="310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31A52D2-97CA-4DD2-A95E-C05CFA93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5" y="680454"/>
            <a:ext cx="5007005" cy="291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D4254-55A0-4562-86D6-BDBF8A7D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977" y="205446"/>
            <a:ext cx="3471612" cy="32235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8A21135-BF45-47F4-BD48-417DC20293CB}"/>
              </a:ext>
            </a:extLst>
          </p:cNvPr>
          <p:cNvSpPr/>
          <p:nvPr/>
        </p:nvSpPr>
        <p:spPr>
          <a:xfrm>
            <a:off x="3089428" y="2601156"/>
            <a:ext cx="523783" cy="5770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7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eorge W. Bush in 2005: &amp;#39;If we wait for a pandemic to appear, it will be  too late to prepare&amp;#39; - ABC News">
            <a:extLst>
              <a:ext uri="{FF2B5EF4-FFF2-40B4-BE49-F238E27FC236}">
                <a16:creationId xmlns:a16="http://schemas.microsoft.com/office/drawing/2014/main" id="{40C1C599-594D-4E39-9A13-9E370338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55" y="801966"/>
            <a:ext cx="4305429" cy="48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pload.wikimedia.org/wikipedia/commons/thumb/d/...">
            <a:extLst>
              <a:ext uri="{FF2B5EF4-FFF2-40B4-BE49-F238E27FC236}">
                <a16:creationId xmlns:a16="http://schemas.microsoft.com/office/drawing/2014/main" id="{0F99252A-A43F-4CB7-AF08-26C35050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7" y="801966"/>
            <a:ext cx="4169176" cy="48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15E06-1A6E-4DF8-BD06-5770330C28F1}"/>
              </a:ext>
            </a:extLst>
          </p:cNvPr>
          <p:cNvSpPr txBox="1"/>
          <p:nvPr/>
        </p:nvSpPr>
        <p:spPr>
          <a:xfrm>
            <a:off x="239697" y="124287"/>
            <a:ext cx="1117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Too difficult to predict?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5A09D-144F-4BC3-8A55-E67E198A7FC7}"/>
              </a:ext>
            </a:extLst>
          </p:cNvPr>
          <p:cNvSpPr txBox="1"/>
          <p:nvPr/>
        </p:nvSpPr>
        <p:spPr>
          <a:xfrm>
            <a:off x="471997" y="5829931"/>
            <a:ext cx="439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</a:t>
            </a:r>
            <a:r>
              <a:rPr lang="en-US" baseline="30000" dirty="0"/>
              <a:t>nd</a:t>
            </a:r>
            <a:r>
              <a:rPr lang="en-US" dirty="0"/>
              <a:t> US President  - </a:t>
            </a:r>
            <a:r>
              <a:rPr lang="en-US" b="1" dirty="0"/>
              <a:t>ESFP </a:t>
            </a:r>
            <a:r>
              <a:rPr lang="en-US" dirty="0"/>
              <a:t>Personality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8EF4B-F1B7-4498-AF8E-44C7581CF1AC}"/>
              </a:ext>
            </a:extLst>
          </p:cNvPr>
          <p:cNvSpPr txBox="1"/>
          <p:nvPr/>
        </p:nvSpPr>
        <p:spPr>
          <a:xfrm>
            <a:off x="7325556" y="5818355"/>
            <a:ext cx="439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</a:t>
            </a:r>
            <a:r>
              <a:rPr lang="en-US" baseline="30000" dirty="0"/>
              <a:t>rd</a:t>
            </a:r>
            <a:r>
              <a:rPr lang="en-US" dirty="0"/>
              <a:t> US President  - </a:t>
            </a:r>
            <a:r>
              <a:rPr lang="en-US" b="1" dirty="0"/>
              <a:t>ESTJ </a:t>
            </a:r>
            <a:r>
              <a:rPr lang="en-US" dirty="0"/>
              <a:t>Personality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308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C849-110A-8C40-A70B-B680B975E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005" y="110578"/>
            <a:ext cx="10896600" cy="1015663"/>
          </a:xfrm>
        </p:spPr>
        <p:txBody>
          <a:bodyPr/>
          <a:lstStyle/>
          <a:p>
            <a:r>
              <a:rPr lang="en-US" sz="3600" dirty="0"/>
              <a:t>Personality Analysis Look Ahead…….</a:t>
            </a:r>
            <a:br>
              <a:rPr lang="en-US" sz="3600" dirty="0"/>
            </a:b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27CEBD21-85C7-D040-91AD-2584EACBD8EE}"/>
              </a:ext>
            </a:extLst>
          </p:cNvPr>
          <p:cNvSpPr/>
          <p:nvPr/>
        </p:nvSpPr>
        <p:spPr>
          <a:xfrm>
            <a:off x="3855633" y="3010027"/>
            <a:ext cx="2952513" cy="2407171"/>
          </a:xfrm>
          <a:prstGeom prst="cloud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Personality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0CE84-FAE0-B941-9255-A094E639692D}"/>
              </a:ext>
            </a:extLst>
          </p:cNvPr>
          <p:cNvSpPr txBox="1"/>
          <p:nvPr/>
        </p:nvSpPr>
        <p:spPr>
          <a:xfrm>
            <a:off x="4011459" y="1738501"/>
            <a:ext cx="29008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Recruitment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13B12-ACFB-804B-A8C4-10A10C44006E}"/>
              </a:ext>
            </a:extLst>
          </p:cNvPr>
          <p:cNvSpPr txBox="1"/>
          <p:nvPr/>
        </p:nvSpPr>
        <p:spPr>
          <a:xfrm>
            <a:off x="7501594" y="2704051"/>
            <a:ext cx="4019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Personal Counselling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D18AE-0537-1D46-AB6F-F45FB9FF5E52}"/>
              </a:ext>
            </a:extLst>
          </p:cNvPr>
          <p:cNvSpPr txBox="1"/>
          <p:nvPr/>
        </p:nvSpPr>
        <p:spPr>
          <a:xfrm>
            <a:off x="520748" y="5108799"/>
            <a:ext cx="25381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Online Marketing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96C29-C37E-A448-8D30-86B3508D636F}"/>
              </a:ext>
            </a:extLst>
          </p:cNvPr>
          <p:cNvSpPr txBox="1"/>
          <p:nvPr/>
        </p:nvSpPr>
        <p:spPr>
          <a:xfrm>
            <a:off x="7722546" y="5355020"/>
            <a:ext cx="31156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Criminal Investigation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8FDEA-BA9C-234F-95C9-DC807F47FD75}"/>
              </a:ext>
            </a:extLst>
          </p:cNvPr>
          <p:cNvSpPr txBox="1"/>
          <p:nvPr/>
        </p:nvSpPr>
        <p:spPr>
          <a:xfrm>
            <a:off x="52028" y="3459348"/>
            <a:ext cx="28176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Bank Credit Scoring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55E56D-1938-C94D-B41C-B1BD57788D30}"/>
              </a:ext>
            </a:extLst>
          </p:cNvPr>
          <p:cNvSpPr txBox="1"/>
          <p:nvPr/>
        </p:nvSpPr>
        <p:spPr>
          <a:xfrm>
            <a:off x="272005" y="969060"/>
            <a:ext cx="962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usage of ML methods in psychological research is expected to increase sharply in the near future.</a:t>
            </a:r>
          </a:p>
          <a:p>
            <a:endParaRPr lang="en-US" dirty="0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2FD70F11-CE4F-714F-A3B7-01CB8C25E821}"/>
              </a:ext>
            </a:extLst>
          </p:cNvPr>
          <p:cNvSpPr/>
          <p:nvPr/>
        </p:nvSpPr>
        <p:spPr>
          <a:xfrm rot="16200000">
            <a:off x="3281165" y="3211758"/>
            <a:ext cx="215494" cy="1017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4E52D4BC-E791-4F43-8E61-95457CF943EB}"/>
              </a:ext>
            </a:extLst>
          </p:cNvPr>
          <p:cNvSpPr/>
          <p:nvPr/>
        </p:nvSpPr>
        <p:spPr>
          <a:xfrm rot="7196140">
            <a:off x="6899132" y="4612765"/>
            <a:ext cx="215494" cy="1017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226E9420-7C08-6D49-BE61-35A95A8B54E1}"/>
              </a:ext>
            </a:extLst>
          </p:cNvPr>
          <p:cNvSpPr/>
          <p:nvPr/>
        </p:nvSpPr>
        <p:spPr>
          <a:xfrm rot="14298274">
            <a:off x="3281165" y="4420552"/>
            <a:ext cx="215494" cy="1017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2E5043B1-2628-FC4D-B760-F023CDF7E3B1}"/>
              </a:ext>
            </a:extLst>
          </p:cNvPr>
          <p:cNvSpPr/>
          <p:nvPr/>
        </p:nvSpPr>
        <p:spPr>
          <a:xfrm rot="21169432">
            <a:off x="5136591" y="2220320"/>
            <a:ext cx="192397" cy="824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1E7609FB-EEF2-2E4D-B44F-AAF13E128DBC}"/>
              </a:ext>
            </a:extLst>
          </p:cNvPr>
          <p:cNvSpPr/>
          <p:nvPr/>
        </p:nvSpPr>
        <p:spPr>
          <a:xfrm rot="3595917">
            <a:off x="7120456" y="2994473"/>
            <a:ext cx="215494" cy="1017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2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627DA868-470D-489F-8EFA-A42AF859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8" y="912382"/>
            <a:ext cx="2743200" cy="2586446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0EA8CC-521B-4E0E-811A-352021F8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6" y="258087"/>
            <a:ext cx="3064777" cy="205644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31AFDAA1-C0DE-4F23-AFB9-0B868A12AA68}"/>
              </a:ext>
            </a:extLst>
          </p:cNvPr>
          <p:cNvSpPr/>
          <p:nvPr/>
        </p:nvSpPr>
        <p:spPr>
          <a:xfrm rot="-1500000">
            <a:off x="3268484" y="1570409"/>
            <a:ext cx="1349228" cy="482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53AF541D-0BCD-4D1B-B1E9-B198C7292421}"/>
              </a:ext>
            </a:extLst>
          </p:cNvPr>
          <p:cNvSpPr/>
          <p:nvPr/>
        </p:nvSpPr>
        <p:spPr>
          <a:xfrm rot="18120000">
            <a:off x="8349947" y="1044498"/>
            <a:ext cx="468385" cy="1349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7BE7E2-4FF0-49AE-9531-1619A4F7CC13}"/>
              </a:ext>
            </a:extLst>
          </p:cNvPr>
          <p:cNvSpPr txBox="1"/>
          <p:nvPr/>
        </p:nvSpPr>
        <p:spPr>
          <a:xfrm>
            <a:off x="305325" y="4171249"/>
            <a:ext cx="397358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Huge Amount Of Data: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Tracking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Analyzing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Human Behavior</a:t>
            </a:r>
          </a:p>
        </p:txBody>
      </p:sp>
      <p:pic>
        <p:nvPicPr>
          <p:cNvPr id="27" name="Picture 27" descr="Text&#10;&#10;Description automatically generated">
            <a:extLst>
              <a:ext uri="{FF2B5EF4-FFF2-40B4-BE49-F238E27FC236}">
                <a16:creationId xmlns:a16="http://schemas.microsoft.com/office/drawing/2014/main" id="{4E337564-03C7-4DB5-8980-4A84947C0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574" y="2272294"/>
            <a:ext cx="3225566" cy="2243503"/>
          </a:xfrm>
          <a:prstGeom prst="rect">
            <a:avLst/>
          </a:prstGeom>
        </p:spPr>
      </p:pic>
      <p:pic>
        <p:nvPicPr>
          <p:cNvPr id="28" name="Picture 2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EF8EE9-37C2-48EE-A3F8-89E5E826C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097" y="3622209"/>
            <a:ext cx="3917657" cy="22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4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3CC8B-20E3-8C44-ADE7-A3168ACD3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1983" y="202504"/>
            <a:ext cx="10896600" cy="517065"/>
          </a:xfrm>
        </p:spPr>
        <p:txBody>
          <a:bodyPr/>
          <a:lstStyle/>
          <a:p>
            <a:r>
              <a:rPr lang="en-US" dirty="0"/>
              <a:t>MBTI Personality Test  </a:t>
            </a:r>
          </a:p>
        </p:txBody>
      </p:sp>
      <p:pic>
        <p:nvPicPr>
          <p:cNvPr id="1026" name="Picture 2" descr="The Best Jobs For Your Personality Type | World Economic Forum">
            <a:extLst>
              <a:ext uri="{FF2B5EF4-FFF2-40B4-BE49-F238E27FC236}">
                <a16:creationId xmlns:a16="http://schemas.microsoft.com/office/drawing/2014/main" id="{1CD616A5-429C-4B18-AE64-B8B532FE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5" y="1524367"/>
            <a:ext cx="10067277" cy="4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5FD6F5-C081-4EE4-943E-C6EBA0C94BF3}"/>
              </a:ext>
            </a:extLst>
          </p:cNvPr>
          <p:cNvSpPr txBox="1"/>
          <p:nvPr/>
        </p:nvSpPr>
        <p:spPr>
          <a:xfrm>
            <a:off x="265863" y="204575"/>
            <a:ext cx="11061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91E82-3394-418D-932F-7A78BDF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1453896"/>
            <a:ext cx="4739059" cy="519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56ED4-2A73-4DE8-8D99-DC99F26AA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23" y="1395641"/>
            <a:ext cx="3790764" cy="519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63C19-D51A-4888-81E2-E0B67AFD1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8" t="7196" r="58657" b="41616"/>
          <a:stretch/>
        </p:blipFill>
        <p:spPr>
          <a:xfrm>
            <a:off x="5646198" y="1395640"/>
            <a:ext cx="1855433" cy="2596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491847-5985-47CD-8DCF-E4F3A7B6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820" y="3992535"/>
            <a:ext cx="1504188" cy="2660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B277E-766D-45EF-BEBF-C11D40456E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04" t="12838" b="28267"/>
          <a:stretch/>
        </p:blipFill>
        <p:spPr>
          <a:xfrm>
            <a:off x="336884" y="3704779"/>
            <a:ext cx="2104564" cy="2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9E0E15-F7CB-48A5-BD31-7F25A587A194}"/>
              </a:ext>
            </a:extLst>
          </p:cNvPr>
          <p:cNvSpPr txBox="1"/>
          <p:nvPr/>
        </p:nvSpPr>
        <p:spPr>
          <a:xfrm>
            <a:off x="266331" y="108950"/>
            <a:ext cx="11061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MBTI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597C-3151-4175-AFEC-B7597D3B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1685"/>
            <a:ext cx="3684233" cy="280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428E01-92E8-46FF-8B2E-062481CB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52" y="3941685"/>
            <a:ext cx="4012267" cy="280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D96E8-9C6B-4FB4-9C57-6D7D8F6A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397" y="3941685"/>
            <a:ext cx="3796532" cy="276297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89BDB8-8D7A-4F81-AACC-5FC2F679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75" y="922631"/>
            <a:ext cx="915133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9F1356-CCF6-4245-9DBE-2A2A9FCDFD67}"/>
              </a:ext>
            </a:extLst>
          </p:cNvPr>
          <p:cNvSpPr txBox="1"/>
          <p:nvPr/>
        </p:nvSpPr>
        <p:spPr>
          <a:xfrm>
            <a:off x="336884" y="328863"/>
            <a:ext cx="11061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clouds – Natural Language Processing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639AE9-9A29-4521-A9BA-F216AFE2A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1969"/>
            <a:ext cx="5938717" cy="300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CCAF185-1AF6-44BB-8893-C3878C9D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0847"/>
            <a:ext cx="5538908" cy="30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0DDE80-046C-4847-88A3-D6CEBE8A4828}"/>
              </a:ext>
            </a:extLst>
          </p:cNvPr>
          <p:cNvSpPr txBox="1"/>
          <p:nvPr/>
        </p:nvSpPr>
        <p:spPr>
          <a:xfrm>
            <a:off x="1012054" y="4151781"/>
            <a:ext cx="414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Introvert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EF87A-B182-4D38-AF6F-AD997A245791}"/>
              </a:ext>
            </a:extLst>
          </p:cNvPr>
          <p:cNvSpPr txBox="1"/>
          <p:nvPr/>
        </p:nvSpPr>
        <p:spPr>
          <a:xfrm>
            <a:off x="7034074" y="4151781"/>
            <a:ext cx="414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Extravert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7C92F-64A9-4D4A-82E3-8A9B4BDFC59E}"/>
              </a:ext>
            </a:extLst>
          </p:cNvPr>
          <p:cNvSpPr txBox="1"/>
          <p:nvPr/>
        </p:nvSpPr>
        <p:spPr>
          <a:xfrm>
            <a:off x="191591" y="4718092"/>
            <a:ext cx="11443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Barring the most common words:-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Introverts tend to use more words such as “time”, “want”, “feel” and “love”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Extraverts have a tendency to use words such as “friends” and “say”.</a:t>
            </a:r>
          </a:p>
        </p:txBody>
      </p:sp>
    </p:spTree>
    <p:extLst>
      <p:ext uri="{BB962C8B-B14F-4D97-AF65-F5344CB8AC3E}">
        <p14:creationId xmlns:p14="http://schemas.microsoft.com/office/powerpoint/2010/main" val="20104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9F1356-CCF6-4245-9DBE-2A2A9FCDFD67}"/>
              </a:ext>
            </a:extLst>
          </p:cNvPr>
          <p:cNvSpPr txBox="1"/>
          <p:nvPr/>
        </p:nvSpPr>
        <p:spPr>
          <a:xfrm>
            <a:off x="336884" y="328863"/>
            <a:ext cx="11061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clouds – Natural Language Processing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DDE80-046C-4847-88A3-D6CEBE8A4828}"/>
              </a:ext>
            </a:extLst>
          </p:cNvPr>
          <p:cNvSpPr txBox="1"/>
          <p:nvPr/>
        </p:nvSpPr>
        <p:spPr>
          <a:xfrm>
            <a:off x="1012054" y="4151781"/>
            <a:ext cx="414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EF87A-B182-4D38-AF6F-AD997A245791}"/>
              </a:ext>
            </a:extLst>
          </p:cNvPr>
          <p:cNvSpPr txBox="1"/>
          <p:nvPr/>
        </p:nvSpPr>
        <p:spPr>
          <a:xfrm>
            <a:off x="7034074" y="4151781"/>
            <a:ext cx="414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7C92F-64A9-4D4A-82E3-8A9B4BDFC59E}"/>
              </a:ext>
            </a:extLst>
          </p:cNvPr>
          <p:cNvSpPr txBox="1"/>
          <p:nvPr/>
        </p:nvSpPr>
        <p:spPr>
          <a:xfrm>
            <a:off x="191591" y="4718092"/>
            <a:ext cx="11443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Barring the most common words:-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Words like  “love” and “feel” were most used by the people with Feeling trait which marked as clear differentiation among the two.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20FE652-E600-4CC0-94F0-588113C72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0617"/>
            <a:ext cx="5938715" cy="30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8873E52-6143-4FF9-9EF5-22A27ED3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110617"/>
            <a:ext cx="5538909" cy="30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49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0B151-4CB5-4C53-9A10-9344A4527DC4}"/>
              </a:ext>
            </a:extLst>
          </p:cNvPr>
          <p:cNvSpPr txBox="1"/>
          <p:nvPr/>
        </p:nvSpPr>
        <p:spPr>
          <a:xfrm>
            <a:off x="97187" y="151310"/>
            <a:ext cx="11061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text to features? - Vectorization</a:t>
            </a:r>
          </a:p>
        </p:txBody>
      </p:sp>
      <p:pic>
        <p:nvPicPr>
          <p:cNvPr id="7170" name="Picture 2" descr="https://miro.medium.com/max/253/1*sEbUj8Fispi0Ltz0j0y9yw.png">
            <a:extLst>
              <a:ext uri="{FF2B5EF4-FFF2-40B4-BE49-F238E27FC236}">
                <a16:creationId xmlns:a16="http://schemas.microsoft.com/office/drawing/2014/main" id="{6E0B6E7A-0CE3-418E-8BE4-FEE0433F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81" y="1451160"/>
            <a:ext cx="2021427" cy="4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67EAD-E81F-4306-A50B-8FBA0EE1ED47}"/>
              </a:ext>
            </a:extLst>
          </p:cNvPr>
          <p:cNvSpPr txBox="1"/>
          <p:nvPr/>
        </p:nvSpPr>
        <p:spPr>
          <a:xfrm>
            <a:off x="5627703" y="1998575"/>
            <a:ext cx="363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Text – “I want my data”</a:t>
            </a:r>
          </a:p>
        </p:txBody>
      </p:sp>
      <p:pic>
        <p:nvPicPr>
          <p:cNvPr id="7172" name="Picture 4" descr="https://miro.medium.com/max/875/1*PWCCIgvrg7PsdhXNV_d1Gg.png">
            <a:extLst>
              <a:ext uri="{FF2B5EF4-FFF2-40B4-BE49-F238E27FC236}">
                <a16:creationId xmlns:a16="http://schemas.microsoft.com/office/drawing/2014/main" id="{3A15564C-3F4D-4106-95D3-8B120B833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4" y="2722350"/>
            <a:ext cx="7259575" cy="87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96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C849-110A-8C40-A70B-B680B975E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8838" y="452909"/>
            <a:ext cx="3910615" cy="433965"/>
          </a:xfrm>
        </p:spPr>
        <p:txBody>
          <a:bodyPr/>
          <a:lstStyle/>
          <a:p>
            <a:pPr algn="ctr"/>
            <a:r>
              <a:rPr lang="en-US" sz="2800" dirty="0"/>
              <a:t>Introvert - Extrovert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AD0647B-7FFE-45E4-8FF7-95774A3C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275"/>
            <a:ext cx="5157926" cy="38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C03FFF-54BE-4114-9E11-0486E9D3808B}"/>
              </a:ext>
            </a:extLst>
          </p:cNvPr>
          <p:cNvSpPr txBox="1">
            <a:spLocks/>
          </p:cNvSpPr>
          <p:nvPr/>
        </p:nvSpPr>
        <p:spPr>
          <a:xfrm>
            <a:off x="7362547" y="452910"/>
            <a:ext cx="3910615" cy="4339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Intuitive - Sensing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BBEC72-BF1D-4E11-BE26-1F16A9A8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72" y="1124275"/>
            <a:ext cx="5157926" cy="38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94C3670-7049-4C25-87DE-260A962EA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380" y="5182258"/>
            <a:ext cx="3933165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 Forest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:0.7695690863315596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 Boost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0.852161906198532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Regression 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:0.8404617021809311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F316B3-DF9F-485F-AB2B-9ACFE059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119" y="5205341"/>
            <a:ext cx="3933165" cy="484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 Forest score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0.8620138567761071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XG Boost score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0.8948119678072166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Logistic Regression score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0.8802876098044535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7163A752-FB43-1149-B959-AEE914A4D504}" vid="{1CA8AD0C-E1CD-8642-AD6D-9CA63AAC7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929F95B78EC6439C4168089888184A" ma:contentTypeVersion="12" ma:contentTypeDescription="Create a new document." ma:contentTypeScope="" ma:versionID="70ac37190b3efb770cd617116dea05d5">
  <xsd:schema xmlns:xsd="http://www.w3.org/2001/XMLSchema" xmlns:xs="http://www.w3.org/2001/XMLSchema" xmlns:p="http://schemas.microsoft.com/office/2006/metadata/properties" xmlns:ns3="60f352e1-c2e0-4b81-9a13-fc41fbae5b7a" xmlns:ns4="39243e83-9060-4849-a6c8-4d17b0a6af7c" targetNamespace="http://schemas.microsoft.com/office/2006/metadata/properties" ma:root="true" ma:fieldsID="cf45c650f2f23415c315307da25cc692" ns3:_="" ns4:_="">
    <xsd:import namespace="60f352e1-c2e0-4b81-9a13-fc41fbae5b7a"/>
    <xsd:import namespace="39243e83-9060-4849-a6c8-4d17b0a6af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f352e1-c2e0-4b81-9a13-fc41fbae5b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43e83-9060-4849-a6c8-4d17b0a6af7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489250-E52E-4457-9DEE-EEB4DE076D7B}">
  <ds:schemaRefs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purl.org/dc/elements/1.1/"/>
    <ds:schemaRef ds:uri="39243e83-9060-4849-a6c8-4d17b0a6af7c"/>
    <ds:schemaRef ds:uri="60f352e1-c2e0-4b81-9a13-fc41fbae5b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415770E-6701-4DBE-99A2-CD9B232E7D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BC7046-A610-4DBF-90FE-4AE6EA819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f352e1-c2e0-4b81-9a13-fc41fbae5b7a"/>
    <ds:schemaRef ds:uri="39243e83-9060-4849-a6c8-4d17b0a6af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UW-Madison-data-16_9</Template>
  <TotalTime>4168</TotalTime>
  <Words>275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Baskerville</vt:lpstr>
      <vt:lpstr>Bradley Hand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Introvert - Extrovert</vt:lpstr>
      <vt:lpstr>Thinking - Feeling</vt:lpstr>
      <vt:lpstr>Machine Learning Models – Accuracy Comparison</vt:lpstr>
      <vt:lpstr>16 personality type classification</vt:lpstr>
      <vt:lpstr>PowerPoint Presentation</vt:lpstr>
      <vt:lpstr>PowerPoint Presentation</vt:lpstr>
      <vt:lpstr>Personality Analysis Look Ahead…….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SHIVESH MENON</dc:creator>
  <cp:lastModifiedBy>SHIVESH MENON</cp:lastModifiedBy>
  <cp:revision>112</cp:revision>
  <dcterms:created xsi:type="dcterms:W3CDTF">2021-12-06T00:47:46Z</dcterms:created>
  <dcterms:modified xsi:type="dcterms:W3CDTF">2021-12-09T07:11:09Z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0x0101008D929F95B78EC6439C4168089888184A</vt:lpwstr>
  </property>
</Properties>
</file>